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31"/>
  </p:notesMasterIdLst>
  <p:sldIdLst>
    <p:sldId id="256" r:id="rId2"/>
    <p:sldId id="374" r:id="rId3"/>
    <p:sldId id="335" r:id="rId4"/>
    <p:sldId id="336" r:id="rId5"/>
    <p:sldId id="337" r:id="rId6"/>
    <p:sldId id="343" r:id="rId7"/>
    <p:sldId id="342" r:id="rId8"/>
    <p:sldId id="338" r:id="rId9"/>
    <p:sldId id="344" r:id="rId10"/>
    <p:sldId id="345" r:id="rId11"/>
    <p:sldId id="349" r:id="rId12"/>
    <p:sldId id="346" r:id="rId13"/>
    <p:sldId id="347" r:id="rId14"/>
    <p:sldId id="348" r:id="rId15"/>
    <p:sldId id="350" r:id="rId16"/>
    <p:sldId id="351" r:id="rId17"/>
    <p:sldId id="352" r:id="rId18"/>
    <p:sldId id="353" r:id="rId19"/>
    <p:sldId id="354" r:id="rId20"/>
    <p:sldId id="356" r:id="rId21"/>
    <p:sldId id="375" r:id="rId22"/>
    <p:sldId id="376" r:id="rId23"/>
    <p:sldId id="377" r:id="rId24"/>
    <p:sldId id="378" r:id="rId25"/>
    <p:sldId id="379" r:id="rId26"/>
    <p:sldId id="359" r:id="rId27"/>
    <p:sldId id="360" r:id="rId28"/>
    <p:sldId id="371" r:id="rId29"/>
    <p:sldId id="372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80207"/>
  </p:normalViewPr>
  <p:slideViewPr>
    <p:cSldViewPr snapToGrid="0">
      <p:cViewPr varScale="1">
        <p:scale>
          <a:sx n="85" d="100"/>
          <a:sy n="85" d="100"/>
        </p:scale>
        <p:origin x="4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3/4/24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functions (in general) are things that are done BY a program TO an object</a:t>
            </a:r>
          </a:p>
          <a:p>
            <a:r>
              <a:rPr lang="en-US" dirty="0"/>
              <a:t>methods (in general) are things that are done BY an OBJECT TO or ABOUT itself</a:t>
            </a:r>
          </a:p>
          <a:p>
            <a:r>
              <a:rPr lang="en-US" dirty="0"/>
              <a:t>there are some things that “feel like” they should be methods, and others feel fine as functions</a:t>
            </a:r>
          </a:p>
          <a:p>
            <a:r>
              <a:rPr lang="en-US" dirty="0"/>
              <a:t>the difference is subtle, but let’s try to wrap out heads around it by thinking about it in terms of the real world</a:t>
            </a:r>
          </a:p>
          <a:p>
            <a:endParaRPr lang="en-US" dirty="0"/>
          </a:p>
          <a:p>
            <a:r>
              <a:rPr lang="en-US" dirty="0"/>
              <a:t>describe what someone is wearing (function)</a:t>
            </a:r>
          </a:p>
          <a:p>
            <a:r>
              <a:rPr lang="en-US" dirty="0"/>
              <a:t>tell me what’s in someone’s pocket (method)</a:t>
            </a:r>
          </a:p>
          <a:p>
            <a:r>
              <a:rPr lang="en-US" dirty="0"/>
              <a:t>make a circle around someone (function)</a:t>
            </a:r>
          </a:p>
          <a:p>
            <a:r>
              <a:rPr lang="en-US" dirty="0"/>
              <a:t>move someone’s chair somewhere else in the room (method)</a:t>
            </a:r>
          </a:p>
          <a:p>
            <a:r>
              <a:rPr lang="en-US" dirty="0"/>
              <a:t>get someone to sing the ABC’s (method)</a:t>
            </a:r>
          </a:p>
          <a:p>
            <a:r>
              <a:rPr lang="en-US" dirty="0"/>
              <a:t>class: put yourselves in order from tallest to shortest (could be either!)</a:t>
            </a:r>
          </a:p>
          <a:p>
            <a:endParaRPr lang="en-US" dirty="0"/>
          </a:p>
          <a:p>
            <a:r>
              <a:rPr lang="en-US" dirty="0"/>
              <a:t>Can you come up with other things that are probably better as methods than functions?</a:t>
            </a:r>
          </a:p>
          <a:p>
            <a:endParaRPr lang="en-US" dirty="0"/>
          </a:p>
          <a:p>
            <a:r>
              <a:rPr lang="en-US" dirty="0"/>
              <a:t>Are you starting to get a sense for an object’s “personal space”?</a:t>
            </a:r>
          </a:p>
          <a:p>
            <a:endParaRPr lang="en-US" dirty="0"/>
          </a:p>
          <a:p>
            <a:r>
              <a:rPr lang="en-US" dirty="0"/>
              <a:t>Good guideline: if it’s something an object could reasonably do for itself, it should (i.e. it should be a method, not a function)</a:t>
            </a:r>
          </a:p>
          <a:p>
            <a:r>
              <a:rPr lang="en-US" dirty="0"/>
              <a:t>If it changes anything about the object</a:t>
            </a:r>
          </a:p>
          <a:p>
            <a:r>
              <a:rPr lang="en-US" dirty="0"/>
              <a:t>Methods belong to the object, and they can access everything inside the object</a:t>
            </a:r>
          </a:p>
          <a:p>
            <a:r>
              <a:rPr lang="en-US" dirty="0"/>
              <a:t>When that thing needs to be done, you ask politely (i.e. call the method)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590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step away from our playlist example and look at something a little simpler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82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501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288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977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507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8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702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3/4/24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3/4/24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3/4/24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3/4/24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3/4/24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3/4/24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3/4/24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3/4/24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 to Coding with Python– Classes Pt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D9339-2DE0-634B-B869-8354B68B2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this might look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8F40BB-5A8D-754B-815B-0185A9AAC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5135" y="1123837"/>
            <a:ext cx="6310058" cy="4876800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280CC16-152A-B747-A6EA-9BAB9800BFFF}"/>
              </a:ext>
            </a:extLst>
          </p:cNvPr>
          <p:cNvSpPr/>
          <p:nvPr/>
        </p:nvSpPr>
        <p:spPr>
          <a:xfrm>
            <a:off x="6675897" y="2199105"/>
            <a:ext cx="2184400" cy="626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C95C-6FCE-0640-9D1D-2CA815DB5FD2}"/>
              </a:ext>
            </a:extLst>
          </p:cNvPr>
          <p:cNvSpPr/>
          <p:nvPr/>
        </p:nvSpPr>
        <p:spPr>
          <a:xfrm>
            <a:off x="6506564" y="3274372"/>
            <a:ext cx="2184400" cy="626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97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D9339-2DE0-634B-B869-8354B68B2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one problem…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8F40BB-5A8D-754B-815B-0185A9AAC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0047" y="1123837"/>
            <a:ext cx="6310058" cy="48768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EA28DD-9B67-0946-9661-6C31EBC78E3E}"/>
              </a:ext>
            </a:extLst>
          </p:cNvPr>
          <p:cNvSpPr txBox="1"/>
          <p:nvPr/>
        </p:nvSpPr>
        <p:spPr>
          <a:xfrm>
            <a:off x="5495304" y="5739219"/>
            <a:ext cx="4009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3470"/>
                </a:solidFill>
              </a:rPr>
              <a:t>we need to build it a </a:t>
            </a:r>
            <a:r>
              <a:rPr lang="en-US" sz="2400" b="1" dirty="0">
                <a:solidFill>
                  <a:srgbClr val="003470"/>
                </a:solidFill>
              </a:rPr>
              <a:t>blueprint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3D2478-6451-074D-BECB-66F52BF7C80A}"/>
              </a:ext>
            </a:extLst>
          </p:cNvPr>
          <p:cNvSpPr/>
          <p:nvPr/>
        </p:nvSpPr>
        <p:spPr>
          <a:xfrm>
            <a:off x="6810809" y="2199105"/>
            <a:ext cx="2184400" cy="626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737B79-59FC-F548-BA6B-E88FEC8A7BBB}"/>
              </a:ext>
            </a:extLst>
          </p:cNvPr>
          <p:cNvSpPr/>
          <p:nvPr/>
        </p:nvSpPr>
        <p:spPr>
          <a:xfrm>
            <a:off x="6609712" y="3282495"/>
            <a:ext cx="2184400" cy="626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B33302-0B04-644A-8553-8309F2033E43}"/>
              </a:ext>
            </a:extLst>
          </p:cNvPr>
          <p:cNvGrpSpPr/>
          <p:nvPr/>
        </p:nvGrpSpPr>
        <p:grpSpPr>
          <a:xfrm>
            <a:off x="6483565" y="2343453"/>
            <a:ext cx="2838889" cy="2422901"/>
            <a:chOff x="2544481" y="2569323"/>
            <a:chExt cx="2838889" cy="242290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B1792B5-E834-E245-A869-900A067975F0}"/>
                </a:ext>
              </a:extLst>
            </p:cNvPr>
            <p:cNvGrpSpPr/>
            <p:nvPr/>
          </p:nvGrpSpPr>
          <p:grpSpPr>
            <a:xfrm>
              <a:off x="2774514" y="2569323"/>
              <a:ext cx="2147692" cy="1439249"/>
              <a:chOff x="1691558" y="2135869"/>
              <a:chExt cx="2147692" cy="1439249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515121-4479-AC49-80BE-DA756DD4890F}"/>
                  </a:ext>
                </a:extLst>
              </p:cNvPr>
              <p:cNvSpPr txBox="1"/>
              <p:nvPr/>
            </p:nvSpPr>
            <p:spPr>
              <a:xfrm>
                <a:off x="2477980" y="2497900"/>
                <a:ext cx="1361270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3470"/>
                    </a:solidFill>
                  </a:rPr>
                  <a:t>python </a:t>
                </a:r>
              </a:p>
              <a:p>
                <a:pPr algn="ctr"/>
                <a:r>
                  <a:rPr lang="en-US" sz="1600" dirty="0">
                    <a:solidFill>
                      <a:srgbClr val="003470"/>
                    </a:solidFill>
                  </a:rPr>
                  <a:t>doesn’t know </a:t>
                </a:r>
              </a:p>
              <a:p>
                <a:pPr algn="ctr"/>
                <a:r>
                  <a:rPr lang="en-US" sz="1600" dirty="0">
                    <a:solidFill>
                      <a:srgbClr val="003470"/>
                    </a:solidFill>
                  </a:rPr>
                  <a:t>how to do </a:t>
                </a:r>
              </a:p>
              <a:p>
                <a:pPr algn="ctr"/>
                <a:r>
                  <a:rPr lang="en-US" sz="1600" dirty="0">
                    <a:solidFill>
                      <a:srgbClr val="003470"/>
                    </a:solidFill>
                  </a:rPr>
                  <a:t>any of this</a:t>
                </a:r>
              </a:p>
            </p:txBody>
          </p:sp>
          <p:sp>
            <p:nvSpPr>
              <p:cNvPr id="8" name="Circular Arrow 7">
                <a:extLst>
                  <a:ext uri="{FF2B5EF4-FFF2-40B4-BE49-F238E27FC236}">
                    <a16:creationId xmlns:a16="http://schemas.microsoft.com/office/drawing/2014/main" id="{A10E7FB3-0A34-3C46-93E5-68545A919115}"/>
                  </a:ext>
                </a:extLst>
              </p:cNvPr>
              <p:cNvSpPr/>
              <p:nvPr/>
            </p:nvSpPr>
            <p:spPr>
              <a:xfrm rot="15123650" flipV="1">
                <a:off x="1694461" y="2132966"/>
                <a:ext cx="1199497" cy="1205303"/>
              </a:xfrm>
              <a:prstGeom prst="circularArrow">
                <a:avLst>
                  <a:gd name="adj1" fmla="val 1411"/>
                  <a:gd name="adj2" fmla="val 1563058"/>
                  <a:gd name="adj3" fmla="val 20880751"/>
                  <a:gd name="adj4" fmla="val 16659497"/>
                  <a:gd name="adj5" fmla="val 7233"/>
                </a:avLst>
              </a:prstGeom>
              <a:solidFill>
                <a:srgbClr val="003470"/>
              </a:solidFill>
              <a:ln cap="rnd">
                <a:solidFill>
                  <a:srgbClr val="0034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Circular Arrow 8">
              <a:extLst>
                <a:ext uri="{FF2B5EF4-FFF2-40B4-BE49-F238E27FC236}">
                  <a16:creationId xmlns:a16="http://schemas.microsoft.com/office/drawing/2014/main" id="{6154E01B-A7F3-1548-B8FD-6E763D5202C4}"/>
                </a:ext>
              </a:extLst>
            </p:cNvPr>
            <p:cNvSpPr/>
            <p:nvPr/>
          </p:nvSpPr>
          <p:spPr>
            <a:xfrm rot="6476350">
              <a:off x="2547384" y="2966914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Circular Arrow 10">
              <a:extLst>
                <a:ext uri="{FF2B5EF4-FFF2-40B4-BE49-F238E27FC236}">
                  <a16:creationId xmlns:a16="http://schemas.microsoft.com/office/drawing/2014/main" id="{C06E2C53-60DD-9A45-9085-B49CE43D48DC}"/>
                </a:ext>
              </a:extLst>
            </p:cNvPr>
            <p:cNvSpPr/>
            <p:nvPr/>
          </p:nvSpPr>
          <p:spPr>
            <a:xfrm rot="21435102">
              <a:off x="4183873" y="3786921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0247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D9339-2DE0-634B-B869-8354B68B2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a way to build a </a:t>
            </a:r>
            <a:r>
              <a:rPr lang="en-US" b="1" dirty="0">
                <a:latin typeface="Courier" pitchFamily="2" charset="0"/>
              </a:rPr>
              <a:t>Die</a:t>
            </a:r>
            <a:r>
              <a:rPr lang="en-US" dirty="0"/>
              <a:t> given # sides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8F40BB-5A8D-754B-815B-0185A9AAC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95017" y="1240436"/>
            <a:ext cx="6310058" cy="48768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0F0461-9EA2-4C42-85E3-F86565106E8C}"/>
              </a:ext>
            </a:extLst>
          </p:cNvPr>
          <p:cNvSpPr/>
          <p:nvPr/>
        </p:nvSpPr>
        <p:spPr>
          <a:xfrm>
            <a:off x="6855779" y="2315704"/>
            <a:ext cx="2184400" cy="626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E8D4CD-C03D-B54F-97B0-B52B8556753D}"/>
              </a:ext>
            </a:extLst>
          </p:cNvPr>
          <p:cNvSpPr/>
          <p:nvPr/>
        </p:nvSpPr>
        <p:spPr>
          <a:xfrm>
            <a:off x="6654682" y="3399094"/>
            <a:ext cx="2184400" cy="626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779A6DCD-0993-6E4B-8FE6-004F90FEEB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2" t="22048" r="61002" b="63549"/>
          <a:stretch/>
        </p:blipFill>
        <p:spPr>
          <a:xfrm>
            <a:off x="5383316" y="2315703"/>
            <a:ext cx="1472463" cy="70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96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D9339-2DE0-634B-B869-8354B68B2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to be able to .</a:t>
            </a:r>
            <a:r>
              <a:rPr lang="en-US" b="1" dirty="0">
                <a:latin typeface="Courier" pitchFamily="2" charset="0"/>
              </a:rPr>
              <a:t>roll()</a:t>
            </a:r>
            <a:r>
              <a:rPr lang="en-US" dirty="0"/>
              <a:t> them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983E4368-A200-554F-87A7-26851F71A5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80026" y="1240436"/>
            <a:ext cx="6310058" cy="4876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5F8CC5-598E-D64D-9940-5B03ED78AB97}"/>
              </a:ext>
            </a:extLst>
          </p:cNvPr>
          <p:cNvSpPr/>
          <p:nvPr/>
        </p:nvSpPr>
        <p:spPr>
          <a:xfrm>
            <a:off x="6840788" y="2315704"/>
            <a:ext cx="2184400" cy="626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A65A75-E89C-DA44-ADAE-C52A244C2392}"/>
              </a:ext>
            </a:extLst>
          </p:cNvPr>
          <p:cNvSpPr/>
          <p:nvPr/>
        </p:nvSpPr>
        <p:spPr>
          <a:xfrm>
            <a:off x="6639691" y="3399094"/>
            <a:ext cx="2184400" cy="626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5E300710-DB2A-6542-BD9B-238AACB8DC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2" t="44264" r="64189" b="42889"/>
          <a:stretch/>
        </p:blipFill>
        <p:spPr>
          <a:xfrm>
            <a:off x="5368325" y="3399093"/>
            <a:ext cx="1271367" cy="62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182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D9339-2DE0-634B-B869-8354B68B2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081724" cy="4601183"/>
          </a:xfrm>
        </p:spPr>
        <p:txBody>
          <a:bodyPr/>
          <a:lstStyle/>
          <a:p>
            <a:r>
              <a:rPr lang="en-US" dirty="0"/>
              <a:t>3. to be able to .</a:t>
            </a:r>
            <a:r>
              <a:rPr lang="en-US" b="1" dirty="0" err="1">
                <a:latin typeface="Courier" pitchFamily="2" charset="0"/>
              </a:rPr>
              <a:t>getValue</a:t>
            </a:r>
            <a:r>
              <a:rPr lang="en-US" b="1" dirty="0">
                <a:latin typeface="Courier" pitchFamily="2" charset="0"/>
              </a:rPr>
              <a:t>()</a:t>
            </a:r>
            <a:endParaRPr lang="en-US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2A64D5BE-8B4B-8143-A687-23C41532368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5056" y="1123837"/>
            <a:ext cx="6310058" cy="4876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9CBFAA1-DA50-A647-A80B-486EC67066F5}"/>
              </a:ext>
            </a:extLst>
          </p:cNvPr>
          <p:cNvSpPr/>
          <p:nvPr/>
        </p:nvSpPr>
        <p:spPr>
          <a:xfrm>
            <a:off x="6795818" y="2199105"/>
            <a:ext cx="2184400" cy="626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83281C-69F0-1B4B-BFF2-30CBEC782EAB}"/>
              </a:ext>
            </a:extLst>
          </p:cNvPr>
          <p:cNvSpPr/>
          <p:nvPr/>
        </p:nvSpPr>
        <p:spPr>
          <a:xfrm>
            <a:off x="6594721" y="3282495"/>
            <a:ext cx="2184400" cy="626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CCD90E10-0A24-CE4A-9BDD-15C9094A1A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83" t="66478" r="12194" b="19906"/>
          <a:stretch/>
        </p:blipFill>
        <p:spPr>
          <a:xfrm>
            <a:off x="8126189" y="4365884"/>
            <a:ext cx="1749287" cy="66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440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1E497-69C8-4740-BB1F-362E154F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Blueprint for a </a:t>
            </a:r>
            <a:r>
              <a:rPr lang="en-US" b="1" dirty="0">
                <a:latin typeface="Courier" pitchFamily="2" charset="0"/>
              </a:rPr>
              <a:t>Die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B1F938-A62B-BE4E-BD50-E9F6E92670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b="3443"/>
          <a:stretch/>
        </p:blipFill>
        <p:spPr>
          <a:xfrm>
            <a:off x="4452173" y="1123837"/>
            <a:ext cx="5793110" cy="427211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3C865C-7EB4-4E4E-BA54-A156E80DE4D2}"/>
              </a:ext>
            </a:extLst>
          </p:cNvPr>
          <p:cNvSpPr/>
          <p:nvPr/>
        </p:nvSpPr>
        <p:spPr>
          <a:xfrm>
            <a:off x="4029456" y="6550224"/>
            <a:ext cx="66385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Image courtesy Dominique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Thiebaut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, Smith College</a:t>
            </a:r>
          </a:p>
        </p:txBody>
      </p:sp>
    </p:spTree>
    <p:extLst>
      <p:ext uri="{BB962C8B-B14F-4D97-AF65-F5344CB8AC3E}">
        <p14:creationId xmlns:p14="http://schemas.microsoft.com/office/powerpoint/2010/main" val="1550596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70F2168A-CE4B-9849-93AA-D64575D7E3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b="3443"/>
          <a:stretch/>
        </p:blipFill>
        <p:spPr>
          <a:xfrm>
            <a:off x="4758422" y="1292945"/>
            <a:ext cx="5793110" cy="42721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31E497-69C8-4740-BB1F-362E154F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Blueprint for a </a:t>
            </a:r>
            <a:r>
              <a:rPr lang="en-US" b="1" dirty="0">
                <a:latin typeface="Courier" pitchFamily="2" charset="0"/>
              </a:rPr>
              <a:t>Die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b="1" dirty="0">
                <a:latin typeface="Courier" pitchFamily="2" charset="0"/>
              </a:rPr>
              <a:t>attributes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3C865C-7EB4-4E4E-BA54-A156E80DE4D2}"/>
              </a:ext>
            </a:extLst>
          </p:cNvPr>
          <p:cNvSpPr/>
          <p:nvPr/>
        </p:nvSpPr>
        <p:spPr>
          <a:xfrm>
            <a:off x="4029456" y="6550224"/>
            <a:ext cx="66385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Image courtesy Dominique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Thiebaut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, Smith College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1A0B9B-D069-1C4A-B8F5-E5C1606F07EC}"/>
              </a:ext>
            </a:extLst>
          </p:cNvPr>
          <p:cNvGrpSpPr/>
          <p:nvPr/>
        </p:nvGrpSpPr>
        <p:grpSpPr>
          <a:xfrm>
            <a:off x="5089975" y="1927682"/>
            <a:ext cx="2359365" cy="1426133"/>
            <a:chOff x="2006997" y="2292087"/>
            <a:chExt cx="2359365" cy="142613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9F23FF-21B9-F644-85B1-74CC969F367B}"/>
                </a:ext>
              </a:extLst>
            </p:cNvPr>
            <p:cNvSpPr txBox="1"/>
            <p:nvPr/>
          </p:nvSpPr>
          <p:spPr>
            <a:xfrm>
              <a:off x="2006997" y="2292087"/>
              <a:ext cx="18437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  <a:latin typeface="Courier" pitchFamily="2" charset="0"/>
                </a:rPr>
                <a:t>num_sides</a:t>
              </a:r>
              <a:endParaRPr lang="en-US" sz="2400" b="1" dirty="0">
                <a:solidFill>
                  <a:schemeClr val="bg1"/>
                </a:solidFill>
                <a:latin typeface="Courier" pitchFamily="2" charset="0"/>
              </a:endParaRP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306F1D76-29A6-D344-82E2-B6407D5ED4EE}"/>
                </a:ext>
              </a:extLst>
            </p:cNvPr>
            <p:cNvSpPr/>
            <p:nvPr/>
          </p:nvSpPr>
          <p:spPr>
            <a:xfrm rot="21435102">
              <a:off x="3166865" y="2512917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chemeClr val="bg1"/>
            </a:solidFill>
            <a:ln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AF91BBA-5150-6342-A14C-6C7AE47CD71E}"/>
              </a:ext>
            </a:extLst>
          </p:cNvPr>
          <p:cNvGrpSpPr/>
          <p:nvPr/>
        </p:nvGrpSpPr>
        <p:grpSpPr>
          <a:xfrm>
            <a:off x="5028359" y="1577540"/>
            <a:ext cx="3110824" cy="1426133"/>
            <a:chOff x="1446923" y="2292087"/>
            <a:chExt cx="3110824" cy="142613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0E9C20-FD4B-5341-87F9-D16B583E456E}"/>
                </a:ext>
              </a:extLst>
            </p:cNvPr>
            <p:cNvSpPr txBox="1"/>
            <p:nvPr/>
          </p:nvSpPr>
          <p:spPr>
            <a:xfrm>
              <a:off x="1446923" y="2292087"/>
              <a:ext cx="25811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  <a:latin typeface="Courier" pitchFamily="2" charset="0"/>
                </a:rPr>
                <a:t>current_value</a:t>
              </a:r>
              <a:endParaRPr lang="en-US" sz="2400" b="1" dirty="0">
                <a:solidFill>
                  <a:schemeClr val="bg1"/>
                </a:solidFill>
                <a:latin typeface="Courier" pitchFamily="2" charset="0"/>
              </a:endParaRPr>
            </a:p>
          </p:txBody>
        </p:sp>
        <p:sp>
          <p:nvSpPr>
            <p:cNvPr id="11" name="Circular Arrow 10">
              <a:extLst>
                <a:ext uri="{FF2B5EF4-FFF2-40B4-BE49-F238E27FC236}">
                  <a16:creationId xmlns:a16="http://schemas.microsoft.com/office/drawing/2014/main" id="{5CB4C211-CD1F-6A4A-9C15-57D807683FE8}"/>
                </a:ext>
              </a:extLst>
            </p:cNvPr>
            <p:cNvSpPr/>
            <p:nvPr/>
          </p:nvSpPr>
          <p:spPr>
            <a:xfrm rot="21435102">
              <a:off x="3358250" y="2512917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chemeClr val="bg1"/>
            </a:solidFill>
            <a:ln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197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4">
            <a:extLst>
              <a:ext uri="{FF2B5EF4-FFF2-40B4-BE49-F238E27FC236}">
                <a16:creationId xmlns:a16="http://schemas.microsoft.com/office/drawing/2014/main" id="{10299B62-9E89-294A-8ECF-12130BCC0A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b="3443"/>
          <a:stretch/>
        </p:blipFill>
        <p:spPr>
          <a:xfrm>
            <a:off x="4758422" y="1292945"/>
            <a:ext cx="5793110" cy="42721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31E497-69C8-4740-BB1F-362E154F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Blueprint for a </a:t>
            </a:r>
            <a:r>
              <a:rPr lang="en-US" b="1" dirty="0">
                <a:latin typeface="Courier" pitchFamily="2" charset="0"/>
              </a:rPr>
              <a:t>Die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b="1" dirty="0">
                <a:latin typeface="Courier" pitchFamily="2" charset="0"/>
              </a:rPr>
              <a:t>methods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3C865C-7EB4-4E4E-BA54-A156E80DE4D2}"/>
              </a:ext>
            </a:extLst>
          </p:cNvPr>
          <p:cNvSpPr/>
          <p:nvPr/>
        </p:nvSpPr>
        <p:spPr>
          <a:xfrm>
            <a:off x="4029456" y="6550224"/>
            <a:ext cx="66385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Image courtesy Dominique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Thiebaut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, Smith College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33B6B4-D078-6F41-A925-1AAD7CACE36F}"/>
              </a:ext>
            </a:extLst>
          </p:cNvPr>
          <p:cNvGrpSpPr/>
          <p:nvPr/>
        </p:nvGrpSpPr>
        <p:grpSpPr>
          <a:xfrm>
            <a:off x="5524547" y="2774820"/>
            <a:ext cx="1343621" cy="1290738"/>
            <a:chOff x="2441569" y="3139226"/>
            <a:chExt cx="1343621" cy="129073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9F23FF-21B9-F644-85B1-74CC969F367B}"/>
                </a:ext>
              </a:extLst>
            </p:cNvPr>
            <p:cNvSpPr txBox="1"/>
            <p:nvPr/>
          </p:nvSpPr>
          <p:spPr>
            <a:xfrm rot="16200000">
              <a:off x="2027033" y="3553762"/>
              <a:ext cx="129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ourier" pitchFamily="2" charset="0"/>
                </a:rPr>
                <a:t>roll()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58E36C7-7738-BF44-9CCC-8D81F143976B}"/>
                </a:ext>
              </a:extLst>
            </p:cNvPr>
            <p:cNvCxnSpPr>
              <a:cxnSpLocks/>
            </p:cNvCxnSpPr>
            <p:nvPr/>
          </p:nvCxnSpPr>
          <p:spPr>
            <a:xfrm>
              <a:off x="2903235" y="3869586"/>
              <a:ext cx="881955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80D12AB-FF9D-7842-A5D8-AFF95E66E4DC}"/>
              </a:ext>
            </a:extLst>
          </p:cNvPr>
          <p:cNvGrpSpPr/>
          <p:nvPr/>
        </p:nvGrpSpPr>
        <p:grpSpPr>
          <a:xfrm>
            <a:off x="5113205" y="2526432"/>
            <a:ext cx="1754962" cy="2212465"/>
            <a:chOff x="2030228" y="2890837"/>
            <a:chExt cx="1754962" cy="22124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0E9C20-FD4B-5341-87F9-D16B583E456E}"/>
                </a:ext>
              </a:extLst>
            </p:cNvPr>
            <p:cNvSpPr txBox="1"/>
            <p:nvPr/>
          </p:nvSpPr>
          <p:spPr>
            <a:xfrm rot="16200000">
              <a:off x="1154828" y="3766237"/>
              <a:ext cx="22124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  <a:latin typeface="Courier" pitchFamily="2" charset="0"/>
                </a:rPr>
                <a:t>get_value</a:t>
              </a:r>
              <a:r>
                <a:rPr lang="en-US" sz="2400" b="1" dirty="0">
                  <a:solidFill>
                    <a:schemeClr val="bg1"/>
                  </a:solidFill>
                  <a:latin typeface="Courier" pitchFamily="2" charset="0"/>
                </a:rPr>
                <a:t>()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93EBDC4-32F5-C949-9434-6A78E6A4CCDA}"/>
                </a:ext>
              </a:extLst>
            </p:cNvPr>
            <p:cNvCxnSpPr>
              <a:cxnSpLocks/>
            </p:cNvCxnSpPr>
            <p:nvPr/>
          </p:nvCxnSpPr>
          <p:spPr>
            <a:xfrm>
              <a:off x="2552511" y="4638675"/>
              <a:ext cx="1232679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390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949F-D908-E640-A7CA-382D2B8BF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Given a blueprint, </a:t>
            </a:r>
            <a:r>
              <a:rPr lang="en-US" b="1" dirty="0"/>
              <a:t>replication</a:t>
            </a:r>
            <a:r>
              <a:rPr lang="en-US" dirty="0"/>
              <a:t> is easy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514CC2-A1E5-3048-BB8E-AB51C3C4C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70216" y="738352"/>
            <a:ext cx="7839740" cy="5879805"/>
          </a:xfrm>
        </p:spPr>
      </p:pic>
    </p:spTree>
    <p:extLst>
      <p:ext uri="{BB962C8B-B14F-4D97-AF65-F5344CB8AC3E}">
        <p14:creationId xmlns:p14="http://schemas.microsoft.com/office/powerpoint/2010/main" val="850760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the </a:t>
            </a:r>
            <a:r>
              <a:rPr lang="en-US" b="1" dirty="0">
                <a:latin typeface="Courier" pitchFamily="2" charset="0"/>
              </a:rPr>
              <a:t>Die</a:t>
            </a:r>
            <a:r>
              <a:rPr lang="en-US" b="1" dirty="0">
                <a:latin typeface="+mn-lt"/>
              </a:rPr>
              <a:t> </a:t>
            </a:r>
            <a:r>
              <a:rPr lang="en-US" b="1" dirty="0">
                <a:latin typeface="Courier" pitchFamily="2" charset="0"/>
              </a:rPr>
              <a:t>class</a:t>
            </a:r>
          </a:p>
        </p:txBody>
      </p:sp>
      <p:pic>
        <p:nvPicPr>
          <p:cNvPr id="9" name="Content Placeholder 8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D2820357-906C-FCC4-9510-C6536469F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8253" y="863600"/>
            <a:ext cx="7196170" cy="5121275"/>
          </a:xfrm>
        </p:spPr>
      </p:pic>
    </p:spTree>
    <p:extLst>
      <p:ext uri="{BB962C8B-B14F-4D97-AF65-F5344CB8AC3E}">
        <p14:creationId xmlns:p14="http://schemas.microsoft.com/office/powerpoint/2010/main" val="1393449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90AC6-BF83-6449-B8B6-739FD187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0978F-9C7D-8B48-9B4A-6F3B3EE12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Recap: </a:t>
            </a:r>
            <a:r>
              <a:rPr lang="en-US" b="1" dirty="0">
                <a:latin typeface="Courier" pitchFamily="2" charset="0"/>
              </a:rPr>
              <a:t>lists</a:t>
            </a:r>
            <a:r>
              <a:rPr lang="en-US" dirty="0"/>
              <a:t> and </a:t>
            </a:r>
            <a:r>
              <a:rPr lang="en-US" b="1" dirty="0">
                <a:latin typeface="Courier" pitchFamily="2" charset="0"/>
              </a:rPr>
              <a:t>dictionaries</a:t>
            </a:r>
          </a:p>
          <a:p>
            <a:r>
              <a:rPr lang="en-US" dirty="0"/>
              <a:t>Activity: </a:t>
            </a:r>
            <a:r>
              <a:rPr lang="en-US" b="1" dirty="0">
                <a:latin typeface="Courier" pitchFamily="2" charset="0"/>
              </a:rPr>
              <a:t>functions</a:t>
            </a:r>
            <a:r>
              <a:rPr lang="en-US" dirty="0"/>
              <a:t> vs. </a:t>
            </a:r>
            <a:r>
              <a:rPr lang="en-US" b="1" dirty="0">
                <a:latin typeface="Courier" pitchFamily="2" charset="0"/>
              </a:rPr>
              <a:t>methods</a:t>
            </a:r>
            <a:endParaRPr lang="en-US" dirty="0"/>
          </a:p>
          <a:p>
            <a:r>
              <a:rPr lang="en-US" dirty="0"/>
              <a:t>Creating our first </a:t>
            </a:r>
            <a:r>
              <a:rPr lang="en-US" b="1" dirty="0">
                <a:latin typeface="Courier" pitchFamily="2" charset="0"/>
              </a:rPr>
              <a:t>class</a:t>
            </a:r>
          </a:p>
          <a:p>
            <a:pPr lvl="1"/>
            <a:r>
              <a:rPr lang="en-US" b="1" dirty="0">
                <a:latin typeface="Courier" pitchFamily="2" charset="0"/>
              </a:rPr>
              <a:t>attributes</a:t>
            </a:r>
          </a:p>
          <a:p>
            <a:pPr lvl="1"/>
            <a:r>
              <a:rPr lang="en-US" b="1" dirty="0">
                <a:latin typeface="Courier" pitchFamily="2" charset="0"/>
              </a:rPr>
              <a:t>methods</a:t>
            </a:r>
          </a:p>
          <a:p>
            <a:pPr lvl="1"/>
            <a:r>
              <a:rPr lang="en-US" b="1" dirty="0">
                <a:latin typeface="Courier" pitchFamily="2" charset="0"/>
              </a:rPr>
              <a:t>self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getting started</a:t>
            </a:r>
          </a:p>
        </p:txBody>
      </p:sp>
    </p:spTree>
    <p:extLst>
      <p:ext uri="{BB962C8B-B14F-4D97-AF65-F5344CB8AC3E}">
        <p14:creationId xmlns:p14="http://schemas.microsoft.com/office/powerpoint/2010/main" val="4250095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Courier" pitchFamily="2" charset="0"/>
              </a:rPr>
              <a:t>classes</a:t>
            </a:r>
            <a:r>
              <a:rPr lang="en-US" dirty="0"/>
              <a:t> are defined using </a:t>
            </a:r>
            <a:r>
              <a:rPr lang="en-US" b="1" dirty="0">
                <a:solidFill>
                  <a:srgbClr val="FF9100"/>
                </a:solidFill>
                <a:latin typeface="Courier" pitchFamily="2" charset="0"/>
              </a:rPr>
              <a:t>class</a:t>
            </a:r>
          </a:p>
        </p:txBody>
      </p:sp>
      <p:sp>
        <p:nvSpPr>
          <p:cNvPr id="10" name="Circular Arrow 9">
            <a:extLst>
              <a:ext uri="{FF2B5EF4-FFF2-40B4-BE49-F238E27FC236}">
                <a16:creationId xmlns:a16="http://schemas.microsoft.com/office/drawing/2014/main" id="{A1683779-CE1A-9E46-9F28-A423DDB519F5}"/>
              </a:ext>
            </a:extLst>
          </p:cNvPr>
          <p:cNvSpPr/>
          <p:nvPr/>
        </p:nvSpPr>
        <p:spPr>
          <a:xfrm rot="1590768" flipV="1">
            <a:off x="4166190" y="2071730"/>
            <a:ext cx="1548422" cy="1555917"/>
          </a:xfrm>
          <a:prstGeom prst="circularArrow">
            <a:avLst>
              <a:gd name="adj1" fmla="val 1411"/>
              <a:gd name="adj2" fmla="val 1563058"/>
              <a:gd name="adj3" fmla="val 20880751"/>
              <a:gd name="adj4" fmla="val 16659497"/>
              <a:gd name="adj5" fmla="val 7233"/>
            </a:avLst>
          </a:prstGeom>
          <a:solidFill>
            <a:srgbClr val="003470"/>
          </a:solidFill>
          <a:ln w="26424"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FBCE57-F323-EF55-1299-2E7DAC16354C}"/>
              </a:ext>
            </a:extLst>
          </p:cNvPr>
          <p:cNvSpPr/>
          <p:nvPr/>
        </p:nvSpPr>
        <p:spPr>
          <a:xfrm>
            <a:off x="3344398" y="2503358"/>
            <a:ext cx="1596004" cy="13880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convention</a:t>
            </a:r>
            <a:r>
              <a:rPr lang="en-US" sz="2000" dirty="0">
                <a:solidFill>
                  <a:srgbClr val="002060"/>
                </a:solidFill>
              </a:rPr>
              <a:t>: class names start with a capital letter</a:t>
            </a:r>
          </a:p>
        </p:txBody>
      </p:sp>
      <p:pic>
        <p:nvPicPr>
          <p:cNvPr id="3" name="Content Placeholder 8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4C14972D-0297-E1AB-9776-EFA2BC370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940401" y="863790"/>
            <a:ext cx="7196170" cy="5121275"/>
          </a:xfrm>
        </p:spPr>
      </p:pic>
      <p:pic>
        <p:nvPicPr>
          <p:cNvPr id="4" name="Content Placeholder 8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728A5855-5B94-C6F1-928D-F8CCB9B29D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54" t="34467" r="69876" b="59972"/>
          <a:stretch/>
        </p:blipFill>
        <p:spPr>
          <a:xfrm>
            <a:off x="5599138" y="2638459"/>
            <a:ext cx="1509010" cy="28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506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8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4C14972D-0297-E1AB-9776-EFA2BC370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940401" y="863790"/>
            <a:ext cx="7195278" cy="51206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1123837"/>
            <a:ext cx="3211843" cy="4601183"/>
          </a:xfrm>
        </p:spPr>
        <p:txBody>
          <a:bodyPr>
            <a:normAutofit/>
          </a:bodyPr>
          <a:lstStyle/>
          <a:p>
            <a:r>
              <a:rPr lang="en-US" dirty="0"/>
              <a:t>All </a:t>
            </a:r>
            <a:r>
              <a:rPr lang="en-US" b="1" dirty="0">
                <a:latin typeface="Courier" pitchFamily="2" charset="0"/>
              </a:rPr>
              <a:t>classes</a:t>
            </a:r>
            <a:r>
              <a:rPr lang="en-US" dirty="0"/>
              <a:t> need a </a:t>
            </a:r>
            <a:r>
              <a:rPr lang="en-US" b="1" dirty="0">
                <a:latin typeface="Courier" pitchFamily="2" charset="0"/>
              </a:rPr>
              <a:t>constructor</a:t>
            </a:r>
            <a:endParaRPr lang="en-US" b="1" dirty="0">
              <a:solidFill>
                <a:srgbClr val="FF9100"/>
              </a:solidFill>
              <a:latin typeface="Courier" pitchFamily="2" charset="0"/>
            </a:endParaRPr>
          </a:p>
        </p:txBody>
      </p:sp>
      <p:sp>
        <p:nvSpPr>
          <p:cNvPr id="10" name="Circular Arrow 9">
            <a:extLst>
              <a:ext uri="{FF2B5EF4-FFF2-40B4-BE49-F238E27FC236}">
                <a16:creationId xmlns:a16="http://schemas.microsoft.com/office/drawing/2014/main" id="{A1683779-CE1A-9E46-9F28-A423DDB519F5}"/>
              </a:ext>
            </a:extLst>
          </p:cNvPr>
          <p:cNvSpPr/>
          <p:nvPr/>
        </p:nvSpPr>
        <p:spPr>
          <a:xfrm rot="3643630" flipV="1">
            <a:off x="4755892" y="1798088"/>
            <a:ext cx="1548422" cy="1555917"/>
          </a:xfrm>
          <a:prstGeom prst="circularArrow">
            <a:avLst>
              <a:gd name="adj1" fmla="val 1411"/>
              <a:gd name="adj2" fmla="val 1563058"/>
              <a:gd name="adj3" fmla="val 20880751"/>
              <a:gd name="adj4" fmla="val 15578233"/>
              <a:gd name="adj5" fmla="val 7233"/>
            </a:avLst>
          </a:prstGeom>
          <a:solidFill>
            <a:srgbClr val="003470"/>
          </a:solidFill>
          <a:ln w="26424"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FBCE57-F323-EF55-1299-2E7DAC16354C}"/>
              </a:ext>
            </a:extLst>
          </p:cNvPr>
          <p:cNvSpPr/>
          <p:nvPr/>
        </p:nvSpPr>
        <p:spPr>
          <a:xfrm>
            <a:off x="3371192" y="1947229"/>
            <a:ext cx="1596004" cy="16845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python constructors </a:t>
            </a:r>
            <a:r>
              <a:rPr lang="en-US" sz="2000" dirty="0">
                <a:solidFill>
                  <a:srgbClr val="002060"/>
                </a:solidFill>
              </a:rPr>
              <a:t>are always called </a:t>
            </a:r>
            <a:r>
              <a:rPr lang="en-US" sz="2000" b="1" dirty="0">
                <a:solidFill>
                  <a:srgbClr val="002060"/>
                </a:solidFill>
              </a:rPr>
              <a:t>__</a:t>
            </a:r>
            <a:r>
              <a:rPr lang="en-US" sz="2000" b="1" dirty="0" err="1">
                <a:solidFill>
                  <a:srgbClr val="002060"/>
                </a:solidFill>
              </a:rPr>
              <a:t>init</a:t>
            </a:r>
            <a:r>
              <a:rPr lang="en-US" sz="2000" b="1" dirty="0">
                <a:solidFill>
                  <a:srgbClr val="002060"/>
                </a:solidFill>
              </a:rPr>
              <a:t>__</a:t>
            </a:r>
          </a:p>
        </p:txBody>
      </p:sp>
      <p:pic>
        <p:nvPicPr>
          <p:cNvPr id="4" name="Content Placeholder 8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728A5855-5B94-C6F1-928D-F8CCB9B29D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58" t="39438" r="40753" b="43293"/>
          <a:stretch/>
        </p:blipFill>
        <p:spPr>
          <a:xfrm>
            <a:off x="6096000" y="2893101"/>
            <a:ext cx="3107960" cy="8844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60BFF3-AF84-0A85-8EFE-90B3BBDC75B5}"/>
              </a:ext>
            </a:extLst>
          </p:cNvPr>
          <p:cNvSpPr/>
          <p:nvPr/>
        </p:nvSpPr>
        <p:spPr>
          <a:xfrm>
            <a:off x="9975167" y="1650749"/>
            <a:ext cx="1596004" cy="16845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attribute values get </a:t>
            </a:r>
            <a:r>
              <a:rPr lang="en-US" sz="2000" b="1" dirty="0">
                <a:solidFill>
                  <a:srgbClr val="002060"/>
                </a:solidFill>
              </a:rPr>
              <a:t>initialized </a:t>
            </a:r>
            <a:r>
              <a:rPr lang="en-US" sz="2000" dirty="0">
                <a:solidFill>
                  <a:srgbClr val="002060"/>
                </a:solidFill>
              </a:rPr>
              <a:t>here</a:t>
            </a:r>
          </a:p>
        </p:txBody>
      </p:sp>
      <p:sp>
        <p:nvSpPr>
          <p:cNvPr id="11" name="Circular Arrow 10">
            <a:extLst>
              <a:ext uri="{FF2B5EF4-FFF2-40B4-BE49-F238E27FC236}">
                <a16:creationId xmlns:a16="http://schemas.microsoft.com/office/drawing/2014/main" id="{1AA2569F-EA98-65D8-5CC7-0D51ED152FE0}"/>
              </a:ext>
            </a:extLst>
          </p:cNvPr>
          <p:cNvSpPr/>
          <p:nvPr/>
        </p:nvSpPr>
        <p:spPr>
          <a:xfrm rot="4477696">
            <a:off x="8599025" y="1623999"/>
            <a:ext cx="1586989" cy="2192806"/>
          </a:xfrm>
          <a:prstGeom prst="circularArrow">
            <a:avLst>
              <a:gd name="adj1" fmla="val 1411"/>
              <a:gd name="adj2" fmla="val 1563058"/>
              <a:gd name="adj3" fmla="val 20880751"/>
              <a:gd name="adj4" fmla="val 18414811"/>
              <a:gd name="adj5" fmla="val 7233"/>
            </a:avLst>
          </a:prstGeom>
          <a:solidFill>
            <a:srgbClr val="003470"/>
          </a:solidFill>
          <a:ln w="26424"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123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8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4C14972D-0297-E1AB-9776-EFA2BC370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940401" y="863790"/>
            <a:ext cx="7195278" cy="51206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1123837"/>
            <a:ext cx="3211843" cy="4601183"/>
          </a:xfrm>
        </p:spPr>
        <p:txBody>
          <a:bodyPr>
            <a:normAutofit/>
          </a:bodyPr>
          <a:lstStyle/>
          <a:p>
            <a:r>
              <a:rPr lang="en-US" b="1" dirty="0">
                <a:latin typeface="Courier" pitchFamily="2" charset="0"/>
              </a:rPr>
              <a:t>methods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  <a:r>
              <a:rPr lang="en-US" b="1" dirty="0">
                <a:solidFill>
                  <a:srgbClr val="FF9100"/>
                </a:solidFill>
                <a:latin typeface="Courier" pitchFamily="2" charset="0"/>
                <a:cs typeface="Arial" panose="020B0604020202020204" pitchFamily="34" charset="0"/>
              </a:rPr>
              <a:t>def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ined inside the </a:t>
            </a:r>
            <a:r>
              <a:rPr lang="en-US" b="1" dirty="0">
                <a:latin typeface="Courier" pitchFamily="2" charset="0"/>
              </a:rPr>
              <a:t>class</a:t>
            </a:r>
            <a:endParaRPr lang="en-US" b="1" dirty="0">
              <a:solidFill>
                <a:srgbClr val="FF9100"/>
              </a:solidFill>
              <a:latin typeface="Courier" pitchFamily="2" charset="0"/>
            </a:endParaRPr>
          </a:p>
        </p:txBody>
      </p:sp>
      <p:sp>
        <p:nvSpPr>
          <p:cNvPr id="10" name="Circular Arrow 9">
            <a:extLst>
              <a:ext uri="{FF2B5EF4-FFF2-40B4-BE49-F238E27FC236}">
                <a16:creationId xmlns:a16="http://schemas.microsoft.com/office/drawing/2014/main" id="{A1683779-CE1A-9E46-9F28-A423DDB519F5}"/>
              </a:ext>
            </a:extLst>
          </p:cNvPr>
          <p:cNvSpPr/>
          <p:nvPr/>
        </p:nvSpPr>
        <p:spPr>
          <a:xfrm rot="3643630" flipV="1">
            <a:off x="4605991" y="2437578"/>
            <a:ext cx="1548422" cy="1555917"/>
          </a:xfrm>
          <a:prstGeom prst="circularArrow">
            <a:avLst>
              <a:gd name="adj1" fmla="val 1411"/>
              <a:gd name="adj2" fmla="val 1563058"/>
              <a:gd name="adj3" fmla="val 20880751"/>
              <a:gd name="adj4" fmla="val 15578233"/>
              <a:gd name="adj5" fmla="val 7233"/>
            </a:avLst>
          </a:prstGeom>
          <a:solidFill>
            <a:srgbClr val="003470"/>
          </a:solidFill>
          <a:ln w="26424"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FBCE57-F323-EF55-1299-2E7DAC16354C}"/>
              </a:ext>
            </a:extLst>
          </p:cNvPr>
          <p:cNvSpPr/>
          <p:nvPr/>
        </p:nvSpPr>
        <p:spPr>
          <a:xfrm>
            <a:off x="3221291" y="2586719"/>
            <a:ext cx="1596004" cy="16845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nicely indented</a:t>
            </a:r>
          </a:p>
        </p:txBody>
      </p:sp>
      <p:pic>
        <p:nvPicPr>
          <p:cNvPr id="4" name="Content Placeholder 8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728A5855-5B94-C6F1-928D-F8CCB9B29D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57" t="39439" r="6800" b="12829"/>
          <a:stretch/>
        </p:blipFill>
        <p:spPr>
          <a:xfrm>
            <a:off x="6095999" y="2893101"/>
            <a:ext cx="5551357" cy="2444596"/>
          </a:xfrm>
          <a:prstGeom prst="rect">
            <a:avLst/>
          </a:prstGeom>
        </p:spPr>
      </p:pic>
      <p:sp>
        <p:nvSpPr>
          <p:cNvPr id="7" name="Left Bracket 6">
            <a:extLst>
              <a:ext uri="{FF2B5EF4-FFF2-40B4-BE49-F238E27FC236}">
                <a16:creationId xmlns:a16="http://schemas.microsoft.com/office/drawing/2014/main" id="{7318CB85-0537-0186-D78E-68F3666D3AC5}"/>
              </a:ext>
            </a:extLst>
          </p:cNvPr>
          <p:cNvSpPr/>
          <p:nvPr/>
        </p:nvSpPr>
        <p:spPr>
          <a:xfrm>
            <a:off x="5865942" y="2972484"/>
            <a:ext cx="106951" cy="2203555"/>
          </a:xfrm>
          <a:prstGeom prst="leftBracket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43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8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4C14972D-0297-E1AB-9776-EFA2BC370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940401" y="863790"/>
            <a:ext cx="7195278" cy="51206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1123837"/>
            <a:ext cx="3211843" cy="4601183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Question: what’s with all the </a:t>
            </a:r>
            <a:r>
              <a:rPr lang="en-US" b="1" dirty="0" err="1">
                <a:latin typeface="Courier" pitchFamily="2" charset="0"/>
              </a:rPr>
              <a:t>self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b="1" dirty="0">
              <a:solidFill>
                <a:srgbClr val="FF9100"/>
              </a:solidFill>
              <a:latin typeface="Courier" pitchFamily="2" charset="0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A0E9BE0-97E6-4989-750A-DED08DB567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7864840" y="2899739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E13237A4-F1E9-22B6-4A87-BDE93D8D5C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6758067" y="3185850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5EA8FAE4-FEC8-E8A6-CA1F-BF18929BA2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6720554" y="3469727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B1A92CE0-923F-BA15-AAEA-15DF077EE3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7362653" y="3921931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20434F78-0F16-8460-16E3-418B289BA4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6758067" y="4169325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BCD0109E-A448-B8A7-C2E8-93AEB2B2AC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9713627" y="4169325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D19E8A42-8DB8-036D-FD37-FDBAB3C3FE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7864840" y="4681489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C53C6E32-66A4-2F2F-5FF2-3CC1E8785A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7599978" y="4935688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20794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8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4C14972D-0297-E1AB-9776-EFA2BC370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940401" y="863790"/>
            <a:ext cx="7195278" cy="51206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1123837"/>
            <a:ext cx="3211843" cy="4601183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Question: what’s with all the </a:t>
            </a:r>
            <a:r>
              <a:rPr lang="en-US" b="1" dirty="0" err="1">
                <a:latin typeface="Courier" pitchFamily="2" charset="0"/>
              </a:rPr>
              <a:t>self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b="1" dirty="0">
              <a:solidFill>
                <a:srgbClr val="FF9100"/>
              </a:solidFill>
              <a:latin typeface="Courier" pitchFamily="2" charset="0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A0E9BE0-97E6-4989-750A-DED08DB567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7864840" y="2899739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E13237A4-F1E9-22B6-4A87-BDE93D8D5C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6758067" y="3185850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5EA8FAE4-FEC8-E8A6-CA1F-BF18929BA2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6720554" y="3469727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B1A92CE0-923F-BA15-AAEA-15DF077EE3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7362653" y="3921931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20434F78-0F16-8460-16E3-418B289BA4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6758067" y="4169325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BCD0109E-A448-B8A7-C2E8-93AEB2B2AC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9713627" y="4169325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D19E8A42-8DB8-036D-FD37-FDBAB3C3FE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7864840" y="4681489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C53C6E32-66A4-2F2F-5FF2-3CC1E8785A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7599978" y="4935688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72F43E-77B4-F8B8-24C8-9A2567A627B4}"/>
              </a:ext>
            </a:extLst>
          </p:cNvPr>
          <p:cNvSpPr txBox="1"/>
          <p:nvPr/>
        </p:nvSpPr>
        <p:spPr>
          <a:xfrm rot="10800000" flipV="1">
            <a:off x="9121294" y="2287344"/>
            <a:ext cx="27918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3470"/>
                </a:solidFill>
              </a:rPr>
              <a:t>when attached</a:t>
            </a:r>
          </a:p>
          <a:p>
            <a:pPr algn="ctr"/>
            <a:r>
              <a:rPr lang="en-US" dirty="0">
                <a:solidFill>
                  <a:srgbClr val="003470"/>
                </a:solidFill>
              </a:rPr>
              <a:t>to a variable, </a:t>
            </a:r>
            <a:r>
              <a:rPr lang="en-US" b="1" dirty="0">
                <a:solidFill>
                  <a:srgbClr val="003470"/>
                </a:solidFill>
                <a:latin typeface="Courier" pitchFamily="2" charset="0"/>
              </a:rPr>
              <a:t>self</a:t>
            </a:r>
          </a:p>
          <a:p>
            <a:pPr algn="ctr"/>
            <a:r>
              <a:rPr lang="en-US" dirty="0">
                <a:solidFill>
                  <a:srgbClr val="003470"/>
                </a:solidFill>
              </a:rPr>
              <a:t>makes the variable a</a:t>
            </a:r>
          </a:p>
          <a:p>
            <a:pPr algn="ctr"/>
            <a:r>
              <a:rPr lang="en-US" dirty="0">
                <a:solidFill>
                  <a:srgbClr val="003470"/>
                </a:solidFill>
              </a:rPr>
              <a:t>"</a:t>
            </a:r>
            <a:r>
              <a:rPr lang="en-US" b="1" dirty="0">
                <a:solidFill>
                  <a:srgbClr val="003470"/>
                </a:solidFill>
              </a:rPr>
              <a:t>member</a:t>
            </a:r>
            <a:r>
              <a:rPr lang="en-US" dirty="0">
                <a:solidFill>
                  <a:srgbClr val="003470"/>
                </a:solidFill>
              </a:rPr>
              <a:t>” of the </a:t>
            </a:r>
            <a:r>
              <a:rPr lang="en-US" b="1" dirty="0">
                <a:solidFill>
                  <a:srgbClr val="003470"/>
                </a:solidFill>
                <a:latin typeface="Courier" pitchFamily="2" charset="0"/>
                <a:cs typeface="Arial" panose="020B0604020202020204" pitchFamily="34" charset="0"/>
              </a:rPr>
              <a:t>object</a:t>
            </a:r>
            <a:endParaRPr lang="en-US" dirty="0">
              <a:solidFill>
                <a:srgbClr val="003470"/>
              </a:solidFill>
            </a:endParaRPr>
          </a:p>
          <a:p>
            <a:pPr algn="ctr"/>
            <a:r>
              <a:rPr lang="en-US" dirty="0">
                <a:solidFill>
                  <a:srgbClr val="003470"/>
                </a:solidFill>
              </a:rPr>
              <a:t>(i.e. the </a:t>
            </a:r>
            <a:r>
              <a:rPr lang="en-US" b="1" dirty="0">
                <a:solidFill>
                  <a:srgbClr val="003470"/>
                </a:solidFill>
                <a:latin typeface="Courier" pitchFamily="2" charset="0"/>
                <a:cs typeface="Arial" panose="020B0604020202020204" pitchFamily="34" charset="0"/>
              </a:rPr>
              <a:t>object</a:t>
            </a:r>
            <a:r>
              <a:rPr lang="en-US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owns it</a:t>
            </a:r>
            <a:r>
              <a:rPr lang="en-US" dirty="0">
                <a:solidFill>
                  <a:srgbClr val="003470"/>
                </a:solidFill>
              </a:rPr>
              <a:t>)</a:t>
            </a:r>
          </a:p>
        </p:txBody>
      </p:sp>
      <p:sp>
        <p:nvSpPr>
          <p:cNvPr id="5" name="Circular Arrow 4">
            <a:extLst>
              <a:ext uri="{FF2B5EF4-FFF2-40B4-BE49-F238E27FC236}">
                <a16:creationId xmlns:a16="http://schemas.microsoft.com/office/drawing/2014/main" id="{64F869B8-A761-AD1B-29E4-CE0C0225C47C}"/>
              </a:ext>
            </a:extLst>
          </p:cNvPr>
          <p:cNvSpPr/>
          <p:nvPr/>
        </p:nvSpPr>
        <p:spPr>
          <a:xfrm rot="6300000">
            <a:off x="7168529" y="2254105"/>
            <a:ext cx="2827573" cy="3019556"/>
          </a:xfrm>
          <a:prstGeom prst="circularArrow">
            <a:avLst>
              <a:gd name="adj1" fmla="val 1113"/>
              <a:gd name="adj2" fmla="val 564591"/>
              <a:gd name="adj3" fmla="val 20866571"/>
              <a:gd name="adj4" fmla="val 15290190"/>
              <a:gd name="adj5" fmla="val 4367"/>
            </a:avLst>
          </a:prstGeom>
          <a:solidFill>
            <a:srgbClr val="003470"/>
          </a:solidFill>
          <a:ln w="9525"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Circular Arrow 5">
            <a:extLst>
              <a:ext uri="{FF2B5EF4-FFF2-40B4-BE49-F238E27FC236}">
                <a16:creationId xmlns:a16="http://schemas.microsoft.com/office/drawing/2014/main" id="{5601C0F4-1B73-BF62-C24B-F6C4DB630C0C}"/>
              </a:ext>
            </a:extLst>
          </p:cNvPr>
          <p:cNvSpPr/>
          <p:nvPr/>
        </p:nvSpPr>
        <p:spPr>
          <a:xfrm rot="6737794">
            <a:off x="6394968" y="1443853"/>
            <a:ext cx="2588470" cy="3716399"/>
          </a:xfrm>
          <a:prstGeom prst="circularArrow">
            <a:avLst>
              <a:gd name="adj1" fmla="val 719"/>
              <a:gd name="adj2" fmla="val 693541"/>
              <a:gd name="adj3" fmla="val 20798727"/>
              <a:gd name="adj4" fmla="val 15764109"/>
              <a:gd name="adj5" fmla="val 4227"/>
            </a:avLst>
          </a:prstGeom>
          <a:solidFill>
            <a:srgbClr val="003470"/>
          </a:solidFill>
          <a:ln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ircular Arrow 6">
            <a:extLst>
              <a:ext uri="{FF2B5EF4-FFF2-40B4-BE49-F238E27FC236}">
                <a16:creationId xmlns:a16="http://schemas.microsoft.com/office/drawing/2014/main" id="{2358E5DA-786C-A115-E6AA-249DC8F75CE9}"/>
              </a:ext>
            </a:extLst>
          </p:cNvPr>
          <p:cNvSpPr/>
          <p:nvPr/>
        </p:nvSpPr>
        <p:spPr>
          <a:xfrm rot="12600000" flipV="1">
            <a:off x="6698665" y="2613849"/>
            <a:ext cx="3456078" cy="2818587"/>
          </a:xfrm>
          <a:prstGeom prst="circularArrow">
            <a:avLst>
              <a:gd name="adj1" fmla="val 719"/>
              <a:gd name="adj2" fmla="val 693541"/>
              <a:gd name="adj3" fmla="val 20798727"/>
              <a:gd name="adj4" fmla="val 15429777"/>
              <a:gd name="adj5" fmla="val 4227"/>
            </a:avLst>
          </a:prstGeom>
          <a:solidFill>
            <a:srgbClr val="003470"/>
          </a:solidFill>
          <a:ln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416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8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4C14972D-0297-E1AB-9776-EFA2BC370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940401" y="863790"/>
            <a:ext cx="7195278" cy="51206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1123837"/>
            <a:ext cx="3211843" cy="4601183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Question: what’s with all the </a:t>
            </a:r>
            <a:r>
              <a:rPr lang="en-US" b="1" dirty="0" err="1">
                <a:latin typeface="Courier" pitchFamily="2" charset="0"/>
              </a:rPr>
              <a:t>self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b="1" dirty="0">
              <a:solidFill>
                <a:srgbClr val="FF9100"/>
              </a:solidFill>
              <a:latin typeface="Courier" pitchFamily="2" charset="0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A0E9BE0-97E6-4989-750A-DED08DB567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7864840" y="2899739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E13237A4-F1E9-22B6-4A87-BDE93D8D5C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6758067" y="3185850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5EA8FAE4-FEC8-E8A6-CA1F-BF18929BA2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6720554" y="3469727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B1A92CE0-923F-BA15-AAEA-15DF077EE3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7362653" y="3921931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20434F78-0F16-8460-16E3-418B289BA4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6758067" y="4169325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BCD0109E-A448-B8A7-C2E8-93AEB2B2AC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9713627" y="4169325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D19E8A42-8DB8-036D-FD37-FDBAB3C3FE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7864840" y="4681489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C53C6E32-66A4-2F2F-5FF2-3CC1E8785A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4" t="36176" r="56480" b="59673"/>
          <a:stretch/>
        </p:blipFill>
        <p:spPr>
          <a:xfrm>
            <a:off x="7599978" y="4935688"/>
            <a:ext cx="474650" cy="2024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72F43E-77B4-F8B8-24C8-9A2567A627B4}"/>
              </a:ext>
            </a:extLst>
          </p:cNvPr>
          <p:cNvSpPr txBox="1"/>
          <p:nvPr/>
        </p:nvSpPr>
        <p:spPr>
          <a:xfrm rot="10800000" flipV="1">
            <a:off x="9138940" y="2532784"/>
            <a:ext cx="3014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 method in a class </a:t>
            </a:r>
          </a:p>
          <a:p>
            <a:pPr algn="ctr"/>
            <a:r>
              <a:rPr lang="en-US" sz="1800" b="1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automatically</a:t>
            </a:r>
            <a:r>
              <a:rPr lang="en-US" sz="18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gets passed </a:t>
            </a:r>
          </a:p>
          <a:p>
            <a:pPr algn="ctr"/>
            <a:r>
              <a:rPr lang="en-US" sz="18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reference to the </a:t>
            </a:r>
            <a:r>
              <a:rPr lang="en-US" sz="1800" b="1" dirty="0">
                <a:solidFill>
                  <a:srgbClr val="003470"/>
                </a:solidFill>
                <a:latin typeface="Courier" pitchFamily="2" charset="0"/>
                <a:cs typeface="Arial" panose="020B0604020202020204" pitchFamily="34" charset="0"/>
              </a:rPr>
              <a:t>object</a:t>
            </a:r>
            <a:r>
              <a:rPr lang="en-US" sz="18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8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its first parameter </a:t>
            </a:r>
          </a:p>
        </p:txBody>
      </p:sp>
      <p:sp>
        <p:nvSpPr>
          <p:cNvPr id="5" name="Circular Arrow 4">
            <a:extLst>
              <a:ext uri="{FF2B5EF4-FFF2-40B4-BE49-F238E27FC236}">
                <a16:creationId xmlns:a16="http://schemas.microsoft.com/office/drawing/2014/main" id="{64F869B8-A761-AD1B-29E4-CE0C0225C47C}"/>
              </a:ext>
            </a:extLst>
          </p:cNvPr>
          <p:cNvSpPr/>
          <p:nvPr/>
        </p:nvSpPr>
        <p:spPr>
          <a:xfrm rot="6300000">
            <a:off x="7602591" y="2375466"/>
            <a:ext cx="2486634" cy="2565127"/>
          </a:xfrm>
          <a:prstGeom prst="circularArrow">
            <a:avLst>
              <a:gd name="adj1" fmla="val 1113"/>
              <a:gd name="adj2" fmla="val 564591"/>
              <a:gd name="adj3" fmla="val 20866571"/>
              <a:gd name="adj4" fmla="val 15290190"/>
              <a:gd name="adj5" fmla="val 4367"/>
            </a:avLst>
          </a:prstGeom>
          <a:solidFill>
            <a:srgbClr val="003470"/>
          </a:solidFill>
          <a:ln w="9525"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Circular Arrow 5">
            <a:extLst>
              <a:ext uri="{FF2B5EF4-FFF2-40B4-BE49-F238E27FC236}">
                <a16:creationId xmlns:a16="http://schemas.microsoft.com/office/drawing/2014/main" id="{5601C0F4-1B73-BF62-C24B-F6C4DB630C0C}"/>
              </a:ext>
            </a:extLst>
          </p:cNvPr>
          <p:cNvSpPr/>
          <p:nvPr/>
        </p:nvSpPr>
        <p:spPr>
          <a:xfrm rot="6737794">
            <a:off x="7321646" y="1943054"/>
            <a:ext cx="1996631" cy="2595627"/>
          </a:xfrm>
          <a:prstGeom prst="circularArrow">
            <a:avLst>
              <a:gd name="adj1" fmla="val 719"/>
              <a:gd name="adj2" fmla="val 693541"/>
              <a:gd name="adj3" fmla="val 20798727"/>
              <a:gd name="adj4" fmla="val 15764109"/>
              <a:gd name="adj5" fmla="val 4227"/>
            </a:avLst>
          </a:prstGeom>
          <a:solidFill>
            <a:srgbClr val="003470"/>
          </a:solidFill>
          <a:ln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ircular Arrow 6">
            <a:extLst>
              <a:ext uri="{FF2B5EF4-FFF2-40B4-BE49-F238E27FC236}">
                <a16:creationId xmlns:a16="http://schemas.microsoft.com/office/drawing/2014/main" id="{2358E5DA-786C-A115-E6AA-249DC8F75CE9}"/>
              </a:ext>
            </a:extLst>
          </p:cNvPr>
          <p:cNvSpPr/>
          <p:nvPr/>
        </p:nvSpPr>
        <p:spPr>
          <a:xfrm rot="12600000" flipV="1">
            <a:off x="7878663" y="1997049"/>
            <a:ext cx="2220580" cy="2818587"/>
          </a:xfrm>
          <a:prstGeom prst="circularArrow">
            <a:avLst>
              <a:gd name="adj1" fmla="val 719"/>
              <a:gd name="adj2" fmla="val 693541"/>
              <a:gd name="adj3" fmla="val 20798727"/>
              <a:gd name="adj4" fmla="val 15429777"/>
              <a:gd name="adj5" fmla="val 4227"/>
            </a:avLst>
          </a:prstGeom>
          <a:solidFill>
            <a:srgbClr val="003470"/>
          </a:solidFill>
          <a:ln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0330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0310523D-725A-BA46-AF18-701E936C4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29928" y="1240436"/>
            <a:ext cx="6310058" cy="4876800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765BF03-6C22-074F-8546-671AE917DA87}"/>
              </a:ext>
            </a:extLst>
          </p:cNvPr>
          <p:cNvSpPr/>
          <p:nvPr/>
        </p:nvSpPr>
        <p:spPr>
          <a:xfrm>
            <a:off x="6990690" y="2315704"/>
            <a:ext cx="2184400" cy="626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AE893B-9C5C-1A47-83F4-7A82280ADA71}"/>
              </a:ext>
            </a:extLst>
          </p:cNvPr>
          <p:cNvSpPr/>
          <p:nvPr/>
        </p:nvSpPr>
        <p:spPr>
          <a:xfrm>
            <a:off x="6789593" y="3399094"/>
            <a:ext cx="2184400" cy="626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8CF38F5A-E086-F14C-B30D-925D53F780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2" t="22048" r="61002" b="63549"/>
          <a:stretch/>
        </p:blipFill>
        <p:spPr>
          <a:xfrm>
            <a:off x="5518227" y="2315703"/>
            <a:ext cx="1472463" cy="7023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8D9339-2DE0-634B-B869-8354B68B2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Again, this happens </a:t>
            </a:r>
            <a:r>
              <a:rPr lang="en-US" b="1" dirty="0"/>
              <a:t>automatically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F51844D-CC41-B541-9923-FDF859A76E65}"/>
              </a:ext>
            </a:extLst>
          </p:cNvPr>
          <p:cNvGrpSpPr/>
          <p:nvPr/>
        </p:nvGrpSpPr>
        <p:grpSpPr>
          <a:xfrm rot="5400000" flipV="1">
            <a:off x="6404960" y="1261255"/>
            <a:ext cx="3770438" cy="4474456"/>
            <a:chOff x="-396691" y="2554426"/>
            <a:chExt cx="7779199" cy="557260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0C47D9-BEC8-0742-A0B4-EE1FE15C4DE7}"/>
                </a:ext>
              </a:extLst>
            </p:cNvPr>
            <p:cNvSpPr txBox="1"/>
            <p:nvPr/>
          </p:nvSpPr>
          <p:spPr>
            <a:xfrm rot="16200000">
              <a:off x="442150" y="5551113"/>
              <a:ext cx="3945333" cy="12065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 don’t put the </a:t>
              </a:r>
              <a:r>
                <a:rPr lang="en-US" sz="16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self</a:t>
              </a:r>
              <a:r>
                <a:rPr lang="en-US" sz="16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reference </a:t>
              </a:r>
            </a:p>
            <a:p>
              <a:pPr algn="ctr"/>
              <a:r>
                <a:rPr lang="en-US" sz="16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into any of the method calls</a:t>
              </a:r>
            </a:p>
          </p:txBody>
        </p:sp>
        <p:sp>
          <p:nvSpPr>
            <p:cNvPr id="9" name="Circular Arrow 8">
              <a:extLst>
                <a:ext uri="{FF2B5EF4-FFF2-40B4-BE49-F238E27FC236}">
                  <a16:creationId xmlns:a16="http://schemas.microsoft.com/office/drawing/2014/main" id="{13B99759-96AA-2048-A993-60E28ED2FEF7}"/>
                </a:ext>
              </a:extLst>
            </p:cNvPr>
            <p:cNvSpPr/>
            <p:nvPr/>
          </p:nvSpPr>
          <p:spPr>
            <a:xfrm rot="1497048" flipH="1" flipV="1">
              <a:off x="1086084" y="3349913"/>
              <a:ext cx="2162995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127745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Circular Arrow 9">
              <a:extLst>
                <a:ext uri="{FF2B5EF4-FFF2-40B4-BE49-F238E27FC236}">
                  <a16:creationId xmlns:a16="http://schemas.microsoft.com/office/drawing/2014/main" id="{F4BEF9CB-6B93-AA48-B7A4-A215EB43415F}"/>
                </a:ext>
              </a:extLst>
            </p:cNvPr>
            <p:cNvSpPr/>
            <p:nvPr/>
          </p:nvSpPr>
          <p:spPr>
            <a:xfrm rot="4438084" flipV="1">
              <a:off x="3057459" y="3119698"/>
              <a:ext cx="3521537" cy="5128560"/>
            </a:xfrm>
            <a:prstGeom prst="circularArrow">
              <a:avLst>
                <a:gd name="adj1" fmla="val 1113"/>
                <a:gd name="adj2" fmla="val 564591"/>
                <a:gd name="adj3" fmla="val 20866571"/>
                <a:gd name="adj4" fmla="val 17801088"/>
                <a:gd name="adj5" fmla="val 4367"/>
              </a:avLst>
            </a:prstGeom>
            <a:solidFill>
              <a:srgbClr val="003470"/>
            </a:solidFill>
            <a:ln w="9525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ircular Arrow 10">
              <a:extLst>
                <a:ext uri="{FF2B5EF4-FFF2-40B4-BE49-F238E27FC236}">
                  <a16:creationId xmlns:a16="http://schemas.microsoft.com/office/drawing/2014/main" id="{35AE68F5-EE65-5D4C-B21B-E9DF1B0FE752}"/>
                </a:ext>
              </a:extLst>
            </p:cNvPr>
            <p:cNvSpPr/>
            <p:nvPr/>
          </p:nvSpPr>
          <p:spPr>
            <a:xfrm rot="20262206" flipV="1">
              <a:off x="-396691" y="2554426"/>
              <a:ext cx="4672506" cy="2672219"/>
            </a:xfrm>
            <a:prstGeom prst="circularArrow">
              <a:avLst>
                <a:gd name="adj1" fmla="val 719"/>
                <a:gd name="adj2" fmla="val 693541"/>
                <a:gd name="adj3" fmla="val 20798727"/>
                <a:gd name="adj4" fmla="val 17080624"/>
                <a:gd name="adj5" fmla="val 4227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5189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BE294-3D0D-F645-AC43-266D19E09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the effect is </a:t>
            </a:r>
            <a:r>
              <a:rPr lang="en-US" b="1" dirty="0"/>
              <a:t>really cool</a:t>
            </a:r>
            <a:endParaRPr lang="en-US" dirty="0"/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4446FF54-2A41-1F42-A3B1-1EEEA80D01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704" t="-3873" r="-6709" b="-69"/>
          <a:stretch/>
        </p:blipFill>
        <p:spPr>
          <a:xfrm>
            <a:off x="3911998" y="889950"/>
            <a:ext cx="7156174" cy="506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98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121B5-3051-5041-B446-2C8EF222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15-minute exercise: Classy Playlist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685EF5A-2475-3E49-B6F1-32DC3BCAF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5148" y="855512"/>
            <a:ext cx="8229600" cy="341150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E16DB8-594F-EA40-B13D-A5C87C3AC33E}"/>
              </a:ext>
            </a:extLst>
          </p:cNvPr>
          <p:cNvSpPr/>
          <p:nvPr/>
        </p:nvSpPr>
        <p:spPr>
          <a:xfrm>
            <a:off x="4125475" y="4432828"/>
            <a:ext cx="714894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3470"/>
                </a:solidFill>
              </a:rPr>
              <a:t>Define Playlist class. Make sure it has methods to ADD, REMOVE, PRINT, or SEARCH </a:t>
            </a:r>
          </a:p>
        </p:txBody>
      </p:sp>
    </p:spTree>
    <p:extLst>
      <p:ext uri="{BB962C8B-B14F-4D97-AF65-F5344CB8AC3E}">
        <p14:creationId xmlns:p14="http://schemas.microsoft.com/office/powerpoint/2010/main" val="3528198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What did you come up with?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8714BEE-D236-24EE-44F3-C78BC5165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274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41720"/>
            <a:ext cx="3445239" cy="2574560"/>
          </a:xfrm>
        </p:spPr>
        <p:txBody>
          <a:bodyPr>
            <a:noAutofit/>
          </a:bodyPr>
          <a:lstStyle/>
          <a:p>
            <a:r>
              <a:rPr lang="en-US" dirty="0"/>
              <a:t>RECAP: using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lists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dictionaries</a:t>
            </a:r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8CC25752-679E-D945-BA60-D090C5F29BA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/>
        </p:blipFill>
        <p:spPr>
          <a:xfrm>
            <a:off x="4101116" y="1356547"/>
            <a:ext cx="6365711" cy="414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96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3837"/>
            <a:ext cx="3477717" cy="4601183"/>
          </a:xfrm>
        </p:spPr>
        <p:txBody>
          <a:bodyPr>
            <a:noAutofit/>
          </a:bodyPr>
          <a:lstStyle/>
          <a:p>
            <a:r>
              <a:rPr lang="en-US" dirty="0"/>
              <a:t>RECAP: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lists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dictionaries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871293C-83F1-014E-BA73-D95ED8C18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9481" y="2027409"/>
            <a:ext cx="8229600" cy="3697611"/>
          </a:xfrm>
        </p:spPr>
      </p:pic>
      <p:grpSp>
        <p:nvGrpSpPr>
          <p:cNvPr id="4" name="Group 3"/>
          <p:cNvGrpSpPr/>
          <p:nvPr/>
        </p:nvGrpSpPr>
        <p:grpSpPr>
          <a:xfrm>
            <a:off x="6250925" y="1100856"/>
            <a:ext cx="3065725" cy="2314613"/>
            <a:chOff x="-1446310" y="2849670"/>
            <a:chExt cx="3065725" cy="2314613"/>
          </a:xfrm>
        </p:grpSpPr>
        <p:sp>
          <p:nvSpPr>
            <p:cNvPr id="14" name="Circular Arrow 13">
              <a:extLst>
                <a:ext uri="{FF2B5EF4-FFF2-40B4-BE49-F238E27FC236}">
                  <a16:creationId xmlns:a16="http://schemas.microsoft.com/office/drawing/2014/main" id="{ECCBF377-084B-1843-81F4-8E0F375B9900}"/>
                </a:ext>
              </a:extLst>
            </p:cNvPr>
            <p:cNvSpPr/>
            <p:nvPr/>
          </p:nvSpPr>
          <p:spPr>
            <a:xfrm rot="900000" flipH="1">
              <a:off x="-1446310" y="3040824"/>
              <a:ext cx="2462362" cy="2123459"/>
            </a:xfrm>
            <a:prstGeom prst="circularArrow">
              <a:avLst>
                <a:gd name="adj1" fmla="val 1923"/>
                <a:gd name="adj2" fmla="val 709698"/>
                <a:gd name="adj3" fmla="val 20840402"/>
                <a:gd name="adj4" fmla="val 16468499"/>
                <a:gd name="adj5" fmla="val 4367"/>
              </a:avLst>
            </a:prstGeom>
            <a:solidFill>
              <a:srgbClr val="003470"/>
            </a:solidFill>
            <a:ln w="9525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ED5FFF-5A3E-454C-B3DF-AD31237AA0B3}"/>
                </a:ext>
              </a:extLst>
            </p:cNvPr>
            <p:cNvSpPr txBox="1"/>
            <p:nvPr/>
          </p:nvSpPr>
          <p:spPr>
            <a:xfrm>
              <a:off x="-27190" y="2849670"/>
              <a:ext cx="1646605" cy="6463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347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feels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little funny</a:t>
              </a:r>
              <a:r>
                <a:rPr lang="mr-IN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560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76" y="3012134"/>
            <a:ext cx="2701319" cy="947515"/>
          </a:xfrm>
        </p:spPr>
        <p:txBody>
          <a:bodyPr>
            <a:noAutofit/>
          </a:bodyPr>
          <a:lstStyle/>
          <a:p>
            <a:r>
              <a:rPr lang="en-US" dirty="0"/>
              <a:t>Discussion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Compare this with other operations we can perform on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lists</a:t>
            </a:r>
            <a:r>
              <a:rPr lang="en-US" sz="2400" b="1" dirty="0"/>
              <a:t> </a:t>
            </a:r>
            <a:r>
              <a:rPr lang="en-US" sz="2400" dirty="0"/>
              <a:t>and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dictionaries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; what do you </a:t>
            </a:r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notice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D3EC15-3247-FB43-8A66-9F7D032511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00" t="44020" r="37250" b="46970"/>
          <a:stretch/>
        </p:blipFill>
        <p:spPr>
          <a:xfrm>
            <a:off x="3874266" y="2382292"/>
            <a:ext cx="3968496" cy="3840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1D36D1-C1B5-FF4F-BE22-35A38137FA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50" t="39536" r="49000" b="51633"/>
          <a:stretch/>
        </p:blipFill>
        <p:spPr>
          <a:xfrm>
            <a:off x="3982494" y="2852830"/>
            <a:ext cx="3090672" cy="42062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3869268" y="3404914"/>
            <a:ext cx="3587946" cy="389743"/>
            <a:chOff x="1441254" y="4572000"/>
            <a:chExt cx="3587946" cy="38974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FD3106A-EB07-1340-A9D8-93561904ED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000" t="47431" r="43750" b="44890"/>
            <a:stretch/>
          </p:blipFill>
          <p:spPr>
            <a:xfrm>
              <a:off x="1572768" y="4572000"/>
              <a:ext cx="3456432" cy="36576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7D3EC15-3247-FB43-8A66-9F7D032511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500" t="44020" r="77288" b="46970"/>
            <a:stretch/>
          </p:blipFill>
          <p:spPr>
            <a:xfrm>
              <a:off x="1441254" y="4577695"/>
              <a:ext cx="1039618" cy="384048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FC4181B-9870-DE43-8DC5-AF6B4B9581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250" t="54282" r="40750" b="34706"/>
          <a:stretch/>
        </p:blipFill>
        <p:spPr>
          <a:xfrm>
            <a:off x="6643847" y="3959649"/>
            <a:ext cx="2121408" cy="3840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BEF3927-B8C9-734B-9D91-2C31186465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340" t="55868" r="44751" b="34857"/>
          <a:stretch/>
        </p:blipFill>
        <p:spPr>
          <a:xfrm>
            <a:off x="8693419" y="2493954"/>
            <a:ext cx="2480518" cy="3268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208DA1B-9341-A542-A1B9-C16476E7004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750" t="55405" r="56250" b="34107"/>
          <a:stretch/>
        </p:blipFill>
        <p:spPr>
          <a:xfrm>
            <a:off x="8224050" y="2950565"/>
            <a:ext cx="2560320" cy="3657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9A85F0-077E-0343-B68F-25E9D4E7E53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000" t="44554" r="65250" b="47092"/>
          <a:stretch/>
        </p:blipFill>
        <p:spPr>
          <a:xfrm>
            <a:off x="8506764" y="3404913"/>
            <a:ext cx="188366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8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371" y="2944523"/>
            <a:ext cx="8536898" cy="990600"/>
          </a:xfrm>
        </p:spPr>
        <p:txBody>
          <a:bodyPr>
            <a:noAutofit/>
          </a:bodyPr>
          <a:lstStyle/>
          <a:p>
            <a:r>
              <a:rPr lang="en-US" dirty="0"/>
              <a:t>Discussion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So what’s the difference between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/>
              <a:t>a </a:t>
            </a:r>
            <a:r>
              <a:rPr lang="en-US" sz="2800" b="1" dirty="0">
                <a:latin typeface="Courier" pitchFamily="2" charset="0"/>
              </a:rPr>
              <a:t>function</a:t>
            </a:r>
            <a:r>
              <a:rPr lang="en-US" sz="2800" dirty="0"/>
              <a:t> and a </a:t>
            </a:r>
            <a:r>
              <a:rPr lang="en-US" sz="2800" b="1" dirty="0">
                <a:latin typeface="Courier" pitchFamily="2" charset="0"/>
              </a:rPr>
              <a:t>method</a:t>
            </a:r>
            <a:r>
              <a:rPr lang="en-US" sz="2800" dirty="0"/>
              <a:t>?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160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855E6-13FA-E846-ACA9-98AB1EAD1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</a:t>
            </a:r>
            <a:r>
              <a:rPr lang="en-US" b="1" dirty="0">
                <a:latin typeface="Courier" pitchFamily="2" charset="0"/>
              </a:rPr>
              <a:t>functions</a:t>
            </a:r>
            <a:r>
              <a:rPr lang="en-US" dirty="0"/>
              <a:t> vs. </a:t>
            </a:r>
            <a:r>
              <a:rPr lang="en-US" b="1" dirty="0">
                <a:latin typeface="Courier" pitchFamily="2" charset="0"/>
              </a:rPr>
              <a:t>methods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039AC1-E200-C64B-883E-917E05E16425}"/>
              </a:ext>
            </a:extLst>
          </p:cNvPr>
          <p:cNvSpPr/>
          <p:nvPr/>
        </p:nvSpPr>
        <p:spPr>
          <a:xfrm>
            <a:off x="4029456" y="6550224"/>
            <a:ext cx="66385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Image courtesy: https://data-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flair.training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/blogs/python-method-vs-function/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00058731-C90F-9B42-8DF9-387ABC596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084" y="1269865"/>
            <a:ext cx="8233997" cy="430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23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64" y="2433827"/>
            <a:ext cx="3152931" cy="2063221"/>
          </a:xfrm>
        </p:spPr>
        <p:txBody>
          <a:bodyPr>
            <a:noAutofit/>
          </a:bodyPr>
          <a:lstStyle/>
          <a:p>
            <a:r>
              <a:rPr lang="en-US" dirty="0"/>
              <a:t>Back to the </a:t>
            </a:r>
            <a:r>
              <a:rPr lang="en-US" b="1" dirty="0">
                <a:latin typeface="Courier" pitchFamily="2" charset="0"/>
              </a:rPr>
              <a:t>playlist</a:t>
            </a:r>
            <a:r>
              <a:rPr lang="en-US" dirty="0"/>
              <a:t>: what we want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400" dirty="0"/>
              <a:t>We’d like to be able to ask a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Song</a:t>
            </a:r>
            <a:r>
              <a:rPr lang="en-US" sz="2400" dirty="0">
                <a:latin typeface="Arial Hebrew" charset="-79"/>
                <a:ea typeface="Arial Hebrew" charset="-79"/>
                <a:cs typeface="Arial Hebrew" charset="-79"/>
              </a:rPr>
              <a:t> to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print()</a:t>
            </a:r>
            <a:r>
              <a:rPr lang="en-US" sz="2400" dirty="0">
                <a:latin typeface="Arial Hebrew" charset="-79"/>
                <a:ea typeface="Arial Hebrew" charset="-79"/>
                <a:cs typeface="Arial Hebrew" charset="-79"/>
              </a:rPr>
              <a:t> or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play()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itself (since it already has access to all the information)</a:t>
            </a:r>
          </a:p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That way we don’t have to waste time </a:t>
            </a:r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passing everything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from function to function</a:t>
            </a:r>
          </a:p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To do this, we’ll need a way to combine functions (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methods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) and variables (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attributes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Solution: </a:t>
            </a:r>
            <a:r>
              <a:rPr lang="en-US" sz="2400" b="1" dirty="0">
                <a:latin typeface="Courier" pitchFamily="2" charset="0"/>
                <a:ea typeface="Arial" charset="0"/>
                <a:cs typeface="Arial" charset="0"/>
              </a:rPr>
              <a:t>classes</a:t>
            </a:r>
          </a:p>
        </p:txBody>
      </p:sp>
      <p:pic>
        <p:nvPicPr>
          <p:cNvPr id="1026" name="Picture 2" descr="elated image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383" y="3942414"/>
            <a:ext cx="3390310" cy="450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896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393AA-25DD-0948-8D86-AD50A64B1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</a:t>
            </a:r>
            <a:r>
              <a:rPr lang="en-US" b="1" dirty="0">
                <a:latin typeface="Courier" pitchFamily="2" charset="0"/>
              </a:rPr>
              <a:t>Die</a:t>
            </a:r>
            <a:r>
              <a:rPr lang="en-US" dirty="0"/>
              <a:t>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673E1-943F-5E4B-85AF-55EE24955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90388C-F103-2A4B-BB0F-81A3926648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13" t="17778" r="8502" b="11317"/>
          <a:stretch/>
        </p:blipFill>
        <p:spPr>
          <a:xfrm>
            <a:off x="4315835" y="1131269"/>
            <a:ext cx="6868633" cy="486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83208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598</TotalTime>
  <Words>736</Words>
  <Application>Microsoft Macintosh PowerPoint</Application>
  <PresentationFormat>Widescreen</PresentationFormat>
  <Paragraphs>105</Paragraphs>
  <Slides>29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Arial Hebrew</vt:lpstr>
      <vt:lpstr>Calibri</vt:lpstr>
      <vt:lpstr>Corbel</vt:lpstr>
      <vt:lpstr>Courier</vt:lpstr>
      <vt:lpstr>Wingdings 2</vt:lpstr>
      <vt:lpstr>Frame</vt:lpstr>
      <vt:lpstr>Intro to Coding with Python– Classes Pt 1</vt:lpstr>
      <vt:lpstr>Plan for Today</vt:lpstr>
      <vt:lpstr>RECAP: using lists and dictionaries</vt:lpstr>
      <vt:lpstr>RECAP: lists and dictionaries</vt:lpstr>
      <vt:lpstr>Discussion</vt:lpstr>
      <vt:lpstr>Discussion</vt:lpstr>
      <vt:lpstr>Activity: functions vs. methods</vt:lpstr>
      <vt:lpstr>Back to the playlist: what we want</vt:lpstr>
      <vt:lpstr>Building a Die class</vt:lpstr>
      <vt:lpstr>How this might look</vt:lpstr>
      <vt:lpstr>Just one problem…</vt:lpstr>
      <vt:lpstr>1. a way to build a Die given # sides</vt:lpstr>
      <vt:lpstr>2. to be able to .roll() them</vt:lpstr>
      <vt:lpstr>3. to be able to .getValue()</vt:lpstr>
      <vt:lpstr>Blueprint for a Die</vt:lpstr>
      <vt:lpstr>Blueprint for a Die: attributes</vt:lpstr>
      <vt:lpstr>Blueprint for a Die: methods</vt:lpstr>
      <vt:lpstr>Given a blueprint, replication is easy</vt:lpstr>
      <vt:lpstr>Coding the Die class</vt:lpstr>
      <vt:lpstr>classes are defined using class</vt:lpstr>
      <vt:lpstr>All classes need a constructor</vt:lpstr>
      <vt:lpstr>methods are defined inside the class</vt:lpstr>
      <vt:lpstr>Question: what’s with all the selfs?</vt:lpstr>
      <vt:lpstr>Question: what’s with all the selfs?</vt:lpstr>
      <vt:lpstr>Question: what’s with all the selfs?</vt:lpstr>
      <vt:lpstr>Again, this happens automatically</vt:lpstr>
      <vt:lpstr>But the effect is really cool</vt:lpstr>
      <vt:lpstr>15-minute exercise: Classy Playlist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Mosca, Ab E.</cp:lastModifiedBy>
  <cp:revision>36</cp:revision>
  <dcterms:created xsi:type="dcterms:W3CDTF">2023-08-03T18:49:17Z</dcterms:created>
  <dcterms:modified xsi:type="dcterms:W3CDTF">2024-03-04T11:54:43Z</dcterms:modified>
</cp:coreProperties>
</file>